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5" r:id="rId6"/>
    <p:sldId id="268" r:id="rId7"/>
    <p:sldId id="290" r:id="rId8"/>
    <p:sldId id="272" r:id="rId9"/>
    <p:sldId id="273" r:id="rId10"/>
    <p:sldId id="274" r:id="rId11"/>
    <p:sldId id="291" r:id="rId12"/>
    <p:sldId id="289" r:id="rId13"/>
    <p:sldId id="258" r:id="rId14"/>
    <p:sldId id="262" r:id="rId15"/>
    <p:sldId id="269" r:id="rId16"/>
    <p:sldId id="270" r:id="rId17"/>
    <p:sldId id="271" r:id="rId18"/>
  </p:sldIdLst>
  <p:sldSz cx="24384000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  <p:embeddedFont>
      <p:font typeface="Helvetica Neue Light" panose="0200040300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ACr3GF+oaOhhGKWHfbSq2XX1c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333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7d530a7d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1347d530a7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47d530a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47d530a7d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zoom: use stack.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IRL: raise hand.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Alternate btwn zoom &amp; irl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47d530a7d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47d530a7d_2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79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7d530a7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47d530a7d_1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626446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800F-EF7E-C0B7-90D8-91D23B33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FF62-3E9D-9AF4-C221-B9C4A159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60C2C-8F7C-190E-A6EA-B4978815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73DC1-AB27-4363-9845-555972D7C4F0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41E6D-AA2B-B8DE-911B-B7CD021A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CAA4D-6C86-5973-8499-D2E39620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9031" y="13081000"/>
            <a:ext cx="453238" cy="471924"/>
          </a:xfrm>
        </p:spPr>
        <p:txBody>
          <a:bodyPr/>
          <a:lstStyle/>
          <a:p>
            <a:fld id="{53583812-F976-4A69-B15F-2AA3C7108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1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>
            <a:spLocks noGrp="1"/>
          </p:cNvSpPr>
          <p:nvPr>
            <p:ph type="pic" idx="2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>
            <a:spLocks noGrp="1"/>
          </p:cNvSpPr>
          <p:nvPr>
            <p:ph type="pic" idx="2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>
            <a:spLocks noGrp="1"/>
          </p:cNvSpPr>
          <p:nvPr>
            <p:ph type="pic" idx="2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5"/>
          <p:cNvSpPr>
            <a:spLocks noGrp="1"/>
          </p:cNvSpPr>
          <p:nvPr>
            <p:ph type="pic" idx="3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5"/>
          <p:cNvSpPr>
            <a:spLocks noGrp="1"/>
          </p:cNvSpPr>
          <p:nvPr>
            <p:ph type="pic" idx="4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r>
              <a:rPr lang="en-US" dirty="0" err="1"/>
              <a:t>Gitflow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AF78CB-57D8-B44B-B6F1-4CDBD56AD7FE}"/>
              </a:ext>
            </a:extLst>
          </p:cNvPr>
          <p:cNvSpPr txBox="1">
            <a:spLocks/>
          </p:cNvSpPr>
          <p:nvPr/>
        </p:nvSpPr>
        <p:spPr>
          <a:xfrm>
            <a:off x="8536227" y="7566049"/>
            <a:ext cx="73115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14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Code/Astro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0"/>
              <a:buFont typeface="Helvetica Neue"/>
              <a:buNone/>
            </a:pPr>
            <a:r>
              <a:rPr lang="en-US" sz="8000" dirty="0"/>
              <a:t>Summary of process to add a feature</a:t>
            </a:r>
            <a:endParaRPr sz="8000"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Pull latest code from develop branch.</a:t>
            </a:r>
            <a:endParaRPr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Create feature branch from develop branch.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Make your changes, stage, commit, then push to GitHub.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Submit pull request on GitHub &amp; merge into develop.</a:t>
            </a:r>
            <a:endParaRPr sz="4560" dirty="0"/>
          </a:p>
          <a:p>
            <a:pPr marL="457200" lvl="0" indent="-518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AutoNum type="arabicPeriod"/>
            </a:pPr>
            <a:r>
              <a:rPr lang="en-US" sz="4560" dirty="0"/>
              <a:t>Repeat until enough features have been merged into develop, then make a pull request from develop -&gt; main.</a:t>
            </a:r>
            <a:endParaRPr sz="45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 algn="l"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en-US" sz="8000" dirty="0"/>
              <a:t>Git Commands</a:t>
            </a:r>
            <a:endParaRPr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1676399" y="3651250"/>
            <a:ext cx="1887681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checkout –b &lt;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new_branch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&lt;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orig_branch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endParaRPr dirty="0"/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Make a new branch off of &lt;</a:t>
            </a:r>
            <a:r>
              <a:rPr lang="en-US" dirty="0" err="1"/>
              <a:t>orig_branch</a:t>
            </a:r>
            <a:r>
              <a:rPr lang="en-US" dirty="0"/>
              <a:t>&gt; (default: main)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checkout &lt;branch&gt;</a:t>
            </a:r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Switch to desired branch</a:t>
            </a:r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&gt; git status</a:t>
            </a:r>
          </a:p>
          <a:p>
            <a:pPr indent="-457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</a:pPr>
            <a:r>
              <a:rPr lang="en-US" dirty="0"/>
              <a:t>Compare local and remote repo, also reports what branch you are currently on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552403" y="12623800"/>
            <a:ext cx="18012870" cy="7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lot of “Git Cheatsheets” online if you want a summary of more commands!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03106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5F78F2-9940-2C4A-BABD-92D65F58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036757"/>
            <a:ext cx="18288000" cy="1181166"/>
          </a:xfrm>
        </p:spPr>
        <p:txBody>
          <a:bodyPr>
            <a:noAutofit/>
          </a:bodyPr>
          <a:lstStyle/>
          <a:p>
            <a:r>
              <a:rPr lang="en-US" sz="88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20114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7d530a7d_1_1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-US"/>
              <a:t>Git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Works (</a:t>
            </a:r>
            <a:r>
              <a:rPr lang="en-US"/>
              <a:t>two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analog</a:t>
            </a:r>
            <a:r>
              <a:rPr lang="en-US"/>
              <a:t>ies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/>
          </a:p>
        </p:txBody>
      </p:sp>
      <p:sp>
        <p:nvSpPr>
          <p:cNvPr id="72" name="Google Shape;72;g1347d530a7d_1_11"/>
          <p:cNvSpPr txBox="1"/>
          <p:nvPr/>
        </p:nvSpPr>
        <p:spPr>
          <a:xfrm>
            <a:off x="0" y="78175"/>
            <a:ext cx="1277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Analogy stolen from: https://www.freecodecamp.org/news/git-the-laymans-guide-to-understanding-the-core-concepts/</a:t>
            </a:r>
            <a:endParaRPr sz="1900"/>
          </a:p>
        </p:txBody>
      </p:sp>
      <p:sp>
        <p:nvSpPr>
          <p:cNvPr id="73" name="Google Shape;73;g1347d530a7d_1_11"/>
          <p:cNvSpPr txBox="1"/>
          <p:nvPr/>
        </p:nvSpPr>
        <p:spPr>
          <a:xfrm>
            <a:off x="9046300" y="6584450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AutoNum type="arabicPeriod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Take pictures.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1347d530a7d_1_11"/>
          <p:cNvSpPr txBox="1"/>
          <p:nvPr/>
        </p:nvSpPr>
        <p:spPr>
          <a:xfrm>
            <a:off x="9046300" y="865162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2. Lay them out in a scrapbook.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g1347d530a7d_1_11"/>
          <p:cNvSpPr txBox="1"/>
          <p:nvPr/>
        </p:nvSpPr>
        <p:spPr>
          <a:xfrm>
            <a:off x="9046300" y="110118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3. Glue them down.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g1347d530a7d_1_11"/>
          <p:cNvSpPr txBox="1"/>
          <p:nvPr/>
        </p:nvSpPr>
        <p:spPr>
          <a:xfrm>
            <a:off x="9896275" y="74597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Make changes to code.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g1347d530a7d_1_11"/>
          <p:cNvSpPr txBox="1"/>
          <p:nvPr/>
        </p:nvSpPr>
        <p:spPr>
          <a:xfrm>
            <a:off x="10009600" y="9831750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Stage the changes.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g1347d530a7d_1_11"/>
          <p:cNvSpPr txBox="1"/>
          <p:nvPr/>
        </p:nvSpPr>
        <p:spPr>
          <a:xfrm>
            <a:off x="10009600" y="12035675"/>
            <a:ext cx="717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Commit the changes.</a:t>
            </a:r>
            <a:endParaRPr sz="30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g1347d530a7d_1_11"/>
          <p:cNvSpPr txBox="1"/>
          <p:nvPr/>
        </p:nvSpPr>
        <p:spPr>
          <a:xfrm>
            <a:off x="320400" y="3619325"/>
            <a:ext cx="1598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Helvetica Neue"/>
                <a:ea typeface="Helvetica Neue"/>
                <a:cs typeface="Helvetica Neue"/>
                <a:sym typeface="Helvetica Neue"/>
              </a:rPr>
              <a:t>Commits are points in the code you can revisit. Commiting your code is like creating a time capsule. 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" name="Google Shape;80;g1347d530a7d_1_11"/>
          <p:cNvPicPr preferRelativeResize="0"/>
          <p:nvPr/>
        </p:nvPicPr>
        <p:blipFill rotWithShape="1">
          <a:blip r:embed="rId3">
            <a:alphaModFix/>
          </a:blip>
          <a:srcRect t="34912"/>
          <a:stretch/>
        </p:blipFill>
        <p:spPr>
          <a:xfrm>
            <a:off x="16015075" y="7557475"/>
            <a:ext cx="6679726" cy="55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347d530a7d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50" y="2354150"/>
            <a:ext cx="8024676" cy="80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347d530a7d_1_11"/>
          <p:cNvSpPr txBox="1"/>
          <p:nvPr/>
        </p:nvSpPr>
        <p:spPr>
          <a:xfrm>
            <a:off x="8397600" y="5437175"/>
            <a:ext cx="15986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Helvetica Neue"/>
                <a:ea typeface="Helvetica Neue"/>
                <a:cs typeface="Helvetica Neue"/>
                <a:sym typeface="Helvetica Neue"/>
              </a:rPr>
              <a:t>The process of commiting your code is like the process of making a scrapbook.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47d530a7d_1_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Class-sourced Vocabulary List</a:t>
            </a:r>
            <a:endParaRPr/>
          </a:p>
        </p:txBody>
      </p:sp>
      <p:sp>
        <p:nvSpPr>
          <p:cNvPr id="108" name="Google Shape;108;g1347d530a7d_1_0"/>
          <p:cNvSpPr txBox="1">
            <a:spLocks noGrp="1"/>
          </p:cNvSpPr>
          <p:nvPr>
            <p:ph type="body" idx="1"/>
          </p:nvPr>
        </p:nvSpPr>
        <p:spPr>
          <a:xfrm>
            <a:off x="1689150" y="264160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 fontScale="92500"/>
          </a:bodyPr>
          <a:lstStyle/>
          <a:p>
            <a:pPr marL="457200" lvl="0" indent="-609600" algn="l" rtl="0">
              <a:spcBef>
                <a:spcPts val="590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Git: version control system (mercurial)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GitHub: one choice for remote host for source-control projects (also see Gitlab/bitbucket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US">
                <a:solidFill>
                  <a:schemeClr val="dk1"/>
                </a:solidFill>
              </a:rPr>
              <a:t>source control: act of keeping track of history of code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repo (short for “repository”): version-controlled project, keeps track of changes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pull request: way to notify developers of particular changes, and stages the changes in one branch to be pulled into another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</a:pPr>
            <a:r>
              <a:rPr lang="en-US">
                <a:solidFill>
                  <a:schemeClr val="dk1"/>
                </a:solidFill>
              </a:rPr>
              <a:t>commit: a change that adds a new “note” to current branch, like an object that holds iformatio about who made commit, changes involved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branch: way to add new feature to code, might have  changes added relative to main/other branchs</a:t>
            </a:r>
            <a:endParaRPr/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SzPts val="6000"/>
              <a:buChar char="•"/>
            </a:pPr>
            <a:r>
              <a:rPr lang="en-US"/>
              <a:t>clone: local repo copy linked to remote </a:t>
            </a:r>
            <a:endParaRPr/>
          </a:p>
        </p:txBody>
      </p:sp>
      <p:sp>
        <p:nvSpPr>
          <p:cNvPr id="110" name="Google Shape;110;g1347d530a7d_1_0"/>
          <p:cNvSpPr txBox="1"/>
          <p:nvPr/>
        </p:nvSpPr>
        <p:spPr>
          <a:xfrm>
            <a:off x="12934475" y="11234600"/>
            <a:ext cx="11254200" cy="240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latin typeface="Helvetica Neue"/>
                <a:ea typeface="Helvetica Neue"/>
                <a:cs typeface="Helvetica Neue"/>
                <a:sym typeface="Helvetica Neue"/>
              </a:rPr>
              <a:t>Code/Astro vocab list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: https://docs.google.com/document/d/1HuzcZbUOdDht9Q2Y5RB7d7THucwVZrZAPkskCw9u9XE/edit?usp=sharing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pic>
        <p:nvPicPr>
          <p:cNvPr id="175" name="Google Shape;175;p10" descr="Screen Shot 2020-06-05 at 12.42.4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669" y="3092919"/>
            <a:ext cx="18554662" cy="1024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14305322" y="3294162"/>
            <a:ext cx="9606841" cy="94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615950" lvl="0" indent="-615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Differences between your feature branch and develop will be highlighted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Be descriptive with your changes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Usually an admin or senior developer will review and merge into develop after approval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Automated checks may also run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Delete feature branch after merge</a:t>
            </a:r>
            <a:endParaRPr/>
          </a:p>
        </p:txBody>
      </p:sp>
      <p:pic>
        <p:nvPicPr>
          <p:cNvPr id="183" name="Google Shape;183;p11" descr="Screen Shot 2020-06-05 at 12.49.2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845" y="2446423"/>
            <a:ext cx="13423627" cy="1060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done: Pull Request</a:t>
            </a:r>
            <a:endParaRPr sz="8000"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14305322" y="3294162"/>
            <a:ext cx="9606841" cy="94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615950" lvl="0" indent="-615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Differences between your feature branch and develop will be highlighted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Be descriptive with your changes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Usually an admin or senior developer will review and merge into develop after approval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Automated checks may also run</a:t>
            </a:r>
            <a:endParaRPr/>
          </a:p>
          <a:p>
            <a:pPr marL="615950" lvl="0" indent="-615950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5820"/>
              <a:buFont typeface="Helvetica Neue"/>
              <a:buChar char="•"/>
            </a:pPr>
            <a:r>
              <a:rPr lang="en-US" sz="4656"/>
              <a:t>Delete feature branch after merge</a:t>
            </a:r>
            <a:endParaRPr/>
          </a:p>
        </p:txBody>
      </p:sp>
      <p:pic>
        <p:nvPicPr>
          <p:cNvPr id="191" name="Google Shape;191;p12" descr="Screen Shot 2020-06-05 at 12.50.4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72" y="2862993"/>
            <a:ext cx="12992101" cy="103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51"/>
              <a:buFont typeface="Helvetica Neue"/>
              <a:buNone/>
            </a:pPr>
            <a:r>
              <a:rPr lang="en-US" sz="8000" dirty="0"/>
              <a:t>By the end of this lesson, you will be able to:</a:t>
            </a:r>
            <a:endParaRPr sz="8000" dirty="0"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1689100" y="2675664"/>
            <a:ext cx="21005800" cy="9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/>
              <a:t>Create multiple branches within a git repository</a:t>
            </a:r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/>
              <a:t>Make a pull request from one branch into another</a:t>
            </a:r>
          </a:p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5200" dirty="0">
                <a:solidFill>
                  <a:schemeClr val="dk1"/>
                </a:solidFill>
              </a:rPr>
              <a:t>Describe the basic git workflow (”</a:t>
            </a:r>
            <a:r>
              <a:rPr lang="en-US" sz="5200" dirty="0" err="1">
                <a:solidFill>
                  <a:schemeClr val="dk1"/>
                </a:solidFill>
              </a:rPr>
              <a:t>gitflow</a:t>
            </a:r>
            <a:r>
              <a:rPr lang="en-US" sz="5200" dirty="0">
                <a:solidFill>
                  <a:schemeClr val="dk1"/>
                </a:solidFill>
              </a:rPr>
              <a:t>”)</a:t>
            </a:r>
            <a:endParaRPr sz="5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47d530a7d_2_69"/>
          <p:cNvSpPr txBox="1">
            <a:spLocks noGrp="1"/>
          </p:cNvSpPr>
          <p:nvPr>
            <p:ph type="title"/>
          </p:nvPr>
        </p:nvSpPr>
        <p:spPr>
          <a:xfrm>
            <a:off x="1689100" y="405028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Why do we Need </a:t>
            </a:r>
            <a:r>
              <a:rPr lang="en-US" sz="8000" dirty="0" err="1"/>
              <a:t>Gitflow</a:t>
            </a:r>
            <a:r>
              <a:rPr lang="en-US" sz="8000" dirty="0"/>
              <a:t>?</a:t>
            </a:r>
            <a:endParaRPr sz="8000" dirty="0"/>
          </a:p>
        </p:txBody>
      </p:sp>
      <p:sp>
        <p:nvSpPr>
          <p:cNvPr id="95" name="Google Shape;95;g1347d530a7d_2_69"/>
          <p:cNvSpPr txBox="1">
            <a:spLocks noGrp="1"/>
          </p:cNvSpPr>
          <p:nvPr>
            <p:ph type="body" idx="1"/>
          </p:nvPr>
        </p:nvSpPr>
        <p:spPr>
          <a:xfrm>
            <a:off x="1689100" y="302603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5900"/>
              </a:spcBef>
              <a:spcAft>
                <a:spcPts val="0"/>
              </a:spcAft>
              <a:buNone/>
            </a:pPr>
            <a:r>
              <a:rPr lang="en-US" dirty="0"/>
              <a:t>When you’re working on big projects, many people are committing at once. Source control allows people to edit the same code base at the same time, using different </a:t>
            </a:r>
            <a:r>
              <a:rPr lang="en-US" b="1" dirty="0"/>
              <a:t>branches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48"/>
              <a:buFont typeface="Helvetica Neue"/>
              <a:buNone/>
            </a:pPr>
            <a:r>
              <a:rPr lang="en-US" sz="8000" dirty="0" err="1"/>
              <a:t>Gitflow</a:t>
            </a:r>
            <a:r>
              <a:rPr lang="en-US" sz="8000" dirty="0"/>
              <a:t> is a way of using Git and GitHub</a:t>
            </a:r>
            <a:endParaRPr sz="8000"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Allows for multi-user development and testing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“Protects” the main code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Easy to go back to a stable point if something breaks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Work is performed in parallel on one or more feature branches.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4"/>
              <a:buFont typeface="Helvetica Neue"/>
              <a:buNone/>
            </a:pPr>
            <a:r>
              <a:rPr lang="en-US" sz="8000" dirty="0"/>
              <a:t>How It Works</a:t>
            </a:r>
            <a:endParaRPr sz="8000" dirty="0"/>
          </a:p>
        </p:txBody>
      </p:sp>
      <p:pic>
        <p:nvPicPr>
          <p:cNvPr id="135" name="Google Shape;135;p6" descr="Screen Shot 2020-06-05 at 12.19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2636" y="3366673"/>
            <a:ext cx="19478728" cy="876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935687" y="6531057"/>
            <a:ext cx="14868002" cy="55268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3595591" y="428954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72B3A-26D8-9246-8742-C40513FDC6B4}"/>
              </a:ext>
            </a:extLst>
          </p:cNvPr>
          <p:cNvSpPr txBox="1"/>
          <p:nvPr/>
        </p:nvSpPr>
        <p:spPr>
          <a:xfrm>
            <a:off x="3900616" y="2306782"/>
            <a:ext cx="165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1: Make a development branch off 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51"/>
              <a:buFont typeface="Helvetica Neue"/>
              <a:buNone/>
            </a:pPr>
            <a:r>
              <a:rPr lang="en-US" sz="7200" dirty="0"/>
              <a:t>2. Create a feature branch from develop</a:t>
            </a:r>
            <a:endParaRPr sz="7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EA7BBD-13C9-FD44-9F76-A470F456498A}"/>
              </a:ext>
            </a:extLst>
          </p:cNvPr>
          <p:cNvGrpSpPr/>
          <p:nvPr/>
        </p:nvGrpSpPr>
        <p:grpSpPr>
          <a:xfrm>
            <a:off x="2566743" y="2541399"/>
            <a:ext cx="19250514" cy="9765931"/>
            <a:chOff x="2566743" y="2541399"/>
            <a:chExt cx="19250514" cy="9765931"/>
          </a:xfrm>
        </p:grpSpPr>
        <p:pic>
          <p:nvPicPr>
            <p:cNvPr id="163" name="Google Shape;163;p9" descr="Screenshot 2020-06-05 12.22.34.png"/>
            <p:cNvPicPr preferRelativeResize="0"/>
            <p:nvPr/>
          </p:nvPicPr>
          <p:blipFill rotWithShape="1">
            <a:blip r:embed="rId3">
              <a:alphaModFix/>
            </a:blip>
            <a:srcRect b="11825"/>
            <a:stretch/>
          </p:blipFill>
          <p:spPr>
            <a:xfrm>
              <a:off x="2566743" y="2541399"/>
              <a:ext cx="19250514" cy="976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9"/>
            <p:cNvSpPr/>
            <p:nvPr/>
          </p:nvSpPr>
          <p:spPr>
            <a:xfrm>
              <a:off x="10670323" y="5351966"/>
              <a:ext cx="10946755" cy="667540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8806515" y="5869144"/>
              <a:ext cx="2729938" cy="460874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3506109" y="3203194"/>
              <a:ext cx="1264921" cy="548134"/>
            </a:xfrm>
            <a:prstGeom prst="rect">
              <a:avLst/>
            </a:prstGeom>
            <a:solidFill>
              <a:srgbClr val="B3E3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   </a:t>
              </a:r>
              <a:endParaRPr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4FE318-5E34-B740-A85D-A8F1BCEA1592}"/>
                </a:ext>
              </a:extLst>
            </p:cNvPr>
            <p:cNvSpPr/>
            <p:nvPr/>
          </p:nvSpPr>
          <p:spPr>
            <a:xfrm>
              <a:off x="12385964" y="2641600"/>
              <a:ext cx="3532909" cy="222134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B51FEA-561E-EE44-A750-03B925266AE7}"/>
                </a:ext>
              </a:extLst>
            </p:cNvPr>
            <p:cNvSpPr/>
            <p:nvPr/>
          </p:nvSpPr>
          <p:spPr>
            <a:xfrm>
              <a:off x="3004575" y="10512807"/>
              <a:ext cx="1766455" cy="151456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866B21-C369-9B44-A643-272DC09DD1E5}"/>
                </a:ext>
              </a:extLst>
            </p:cNvPr>
            <p:cNvSpPr/>
            <p:nvPr/>
          </p:nvSpPr>
          <p:spPr>
            <a:xfrm>
              <a:off x="3029288" y="10428456"/>
              <a:ext cx="5601761" cy="187451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13FF42D-C6FC-6946-B739-23E2F1F8E479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081554-E78D-7F42-823C-A42EE2A69F78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3" descr="Screenshot 2020-06-05 12.22.34.png"/>
          <p:cNvPicPr preferRelativeResize="0"/>
          <p:nvPr/>
        </p:nvPicPr>
        <p:blipFill rotWithShape="1">
          <a:blip r:embed="rId3">
            <a:alphaModFix/>
          </a:blip>
          <a:srcRect b="11825"/>
          <a:stretch/>
        </p:blipFill>
        <p:spPr>
          <a:xfrm>
            <a:off x="2566743" y="2541399"/>
            <a:ext cx="19250514" cy="97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7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Merge into Develop</a:t>
            </a:r>
            <a:endParaRPr sz="7200" dirty="0"/>
          </a:p>
        </p:txBody>
      </p:sp>
      <p:sp>
        <p:nvSpPr>
          <p:cNvPr id="199" name="Google Shape;199;p13"/>
          <p:cNvSpPr/>
          <p:nvPr/>
        </p:nvSpPr>
        <p:spPr>
          <a:xfrm>
            <a:off x="14670332" y="9328104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8956802" y="5734935"/>
            <a:ext cx="2729938" cy="22461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"/>
          </p:nvPr>
        </p:nvSpPr>
        <p:spPr>
          <a:xfrm>
            <a:off x="5577692" y="3609030"/>
            <a:ext cx="13228616" cy="52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After enough features have merged into develop its time to merge into main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At that time we will usually make a new version release as well</a:t>
            </a:r>
            <a:endParaRPr/>
          </a:p>
        </p:txBody>
      </p:sp>
      <p:sp>
        <p:nvSpPr>
          <p:cNvPr id="203" name="Google Shape;203;p13"/>
          <p:cNvSpPr txBox="1"/>
          <p:nvPr/>
        </p:nvSpPr>
        <p:spPr>
          <a:xfrm>
            <a:off x="3506109" y="321589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AA09-C08B-5848-8FB7-C74D7A5FCF27}"/>
              </a:ext>
            </a:extLst>
          </p:cNvPr>
          <p:cNvSpPr/>
          <p:nvPr/>
        </p:nvSpPr>
        <p:spPr>
          <a:xfrm>
            <a:off x="3029288" y="10428456"/>
            <a:ext cx="5601761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407B6-8D8F-F747-98F5-D43EB86F87CE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23E5E-0B14-7B4F-8E65-0E8DEAF3CF45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77297-76D3-FA47-8F9B-15AABC1AC8D9}"/>
              </a:ext>
            </a:extLst>
          </p:cNvPr>
          <p:cNvSpPr/>
          <p:nvPr/>
        </p:nvSpPr>
        <p:spPr>
          <a:xfrm>
            <a:off x="9688398" y="7981065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0EBA6-9D64-8747-8299-EF34C821E23F}"/>
              </a:ext>
            </a:extLst>
          </p:cNvPr>
          <p:cNvCxnSpPr>
            <a:cxnSpLocks/>
          </p:cNvCxnSpPr>
          <p:nvPr/>
        </p:nvCxnSpPr>
        <p:spPr>
          <a:xfrm flipH="1">
            <a:off x="9446470" y="8512998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47BE9-0939-EC4C-A0CF-BCFCDB9219B6}"/>
              </a:ext>
            </a:extLst>
          </p:cNvPr>
          <p:cNvSpPr/>
          <p:nvPr/>
        </p:nvSpPr>
        <p:spPr>
          <a:xfrm>
            <a:off x="9713669" y="9500617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619E55-491C-5F42-92DF-0EC0D778BCB4}"/>
              </a:ext>
            </a:extLst>
          </p:cNvPr>
          <p:cNvCxnSpPr>
            <a:cxnSpLocks/>
          </p:cNvCxnSpPr>
          <p:nvPr/>
        </p:nvCxnSpPr>
        <p:spPr>
          <a:xfrm flipH="1">
            <a:off x="9500014" y="9954434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0074E-3C11-4F4E-B750-19551E3EE30C}"/>
              </a:ext>
            </a:extLst>
          </p:cNvPr>
          <p:cNvSpPr/>
          <p:nvPr/>
        </p:nvSpPr>
        <p:spPr>
          <a:xfrm>
            <a:off x="11762970" y="10395371"/>
            <a:ext cx="4646803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F72549-CD58-DA47-B664-DA16198CEFEE}"/>
              </a:ext>
            </a:extLst>
          </p:cNvPr>
          <p:cNvSpPr/>
          <p:nvPr/>
        </p:nvSpPr>
        <p:spPr>
          <a:xfrm>
            <a:off x="12088018" y="10070140"/>
            <a:ext cx="1652349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oogle Shape;202;p13">
            <a:extLst>
              <a:ext uri="{FF2B5EF4-FFF2-40B4-BE49-F238E27FC236}">
                <a16:creationId xmlns:a16="http://schemas.microsoft.com/office/drawing/2014/main" id="{154699A9-7FCA-724C-91DE-741CE2808BD0}"/>
              </a:ext>
            </a:extLst>
          </p:cNvPr>
          <p:cNvCxnSpPr>
            <a:cxnSpLocks/>
          </p:cNvCxnSpPr>
          <p:nvPr/>
        </p:nvCxnSpPr>
        <p:spPr>
          <a:xfrm flipV="1">
            <a:off x="11846816" y="10220006"/>
            <a:ext cx="2040960" cy="1012762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CB9AD46-DA39-1F45-8E12-B024E1534203}"/>
              </a:ext>
            </a:extLst>
          </p:cNvPr>
          <p:cNvSpPr/>
          <p:nvPr/>
        </p:nvSpPr>
        <p:spPr>
          <a:xfrm>
            <a:off x="12385964" y="2641600"/>
            <a:ext cx="3532909" cy="16832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199;p13">
            <a:extLst>
              <a:ext uri="{FF2B5EF4-FFF2-40B4-BE49-F238E27FC236}">
                <a16:creationId xmlns:a16="http://schemas.microsoft.com/office/drawing/2014/main" id="{DF2F608F-BFDC-7A44-A535-281B57AF2965}"/>
              </a:ext>
            </a:extLst>
          </p:cNvPr>
          <p:cNvSpPr/>
          <p:nvPr/>
        </p:nvSpPr>
        <p:spPr>
          <a:xfrm>
            <a:off x="14818937" y="7824125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199;p13">
            <a:extLst>
              <a:ext uri="{FF2B5EF4-FFF2-40B4-BE49-F238E27FC236}">
                <a16:creationId xmlns:a16="http://schemas.microsoft.com/office/drawing/2014/main" id="{5B4DEB7F-31F3-FC4B-B137-42AA80946ADF}"/>
              </a:ext>
            </a:extLst>
          </p:cNvPr>
          <p:cNvSpPr/>
          <p:nvPr/>
        </p:nvSpPr>
        <p:spPr>
          <a:xfrm>
            <a:off x="17174695" y="4996259"/>
            <a:ext cx="2632824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048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3" descr="Screenshot 2020-06-05 12.22.34.png"/>
          <p:cNvPicPr preferRelativeResize="0"/>
          <p:nvPr/>
        </p:nvPicPr>
        <p:blipFill rotWithShape="1">
          <a:blip r:embed="rId3">
            <a:alphaModFix/>
          </a:blip>
          <a:srcRect b="11825"/>
          <a:stretch/>
        </p:blipFill>
        <p:spPr>
          <a:xfrm>
            <a:off x="2566743" y="2541399"/>
            <a:ext cx="19250514" cy="97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7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Merge into main</a:t>
            </a:r>
            <a:endParaRPr sz="7200" dirty="0"/>
          </a:p>
        </p:txBody>
      </p:sp>
      <p:sp>
        <p:nvSpPr>
          <p:cNvPr id="199" name="Google Shape;199;p13"/>
          <p:cNvSpPr/>
          <p:nvPr/>
        </p:nvSpPr>
        <p:spPr>
          <a:xfrm>
            <a:off x="14670332" y="9328104"/>
            <a:ext cx="6849715" cy="29748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8956802" y="5734935"/>
            <a:ext cx="2729938" cy="22461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"/>
          </p:nvPr>
        </p:nvSpPr>
        <p:spPr>
          <a:xfrm>
            <a:off x="5577692" y="3609030"/>
            <a:ext cx="13228616" cy="52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After enough features have merged into develop its time to merge into main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</a:pPr>
            <a:r>
              <a:rPr lang="en-US" sz="4800"/>
              <a:t>At that time we will usually make a new version release as well</a:t>
            </a:r>
            <a:endParaRPr/>
          </a:p>
        </p:txBody>
      </p:sp>
      <p:sp>
        <p:nvSpPr>
          <p:cNvPr id="203" name="Google Shape;203;p13"/>
          <p:cNvSpPr txBox="1"/>
          <p:nvPr/>
        </p:nvSpPr>
        <p:spPr>
          <a:xfrm>
            <a:off x="3506109" y="3215894"/>
            <a:ext cx="1264921" cy="548134"/>
          </a:xfrm>
          <a:prstGeom prst="rect">
            <a:avLst/>
          </a:prstGeom>
          <a:solidFill>
            <a:srgbClr val="B3E3FF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  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AA09-C08B-5848-8FB7-C74D7A5FCF27}"/>
              </a:ext>
            </a:extLst>
          </p:cNvPr>
          <p:cNvSpPr/>
          <p:nvPr/>
        </p:nvSpPr>
        <p:spPr>
          <a:xfrm>
            <a:off x="3029288" y="10428456"/>
            <a:ext cx="5601761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407B6-8D8F-F747-98F5-D43EB86F87CE}"/>
              </a:ext>
            </a:extLst>
          </p:cNvPr>
          <p:cNvSpPr/>
          <p:nvPr/>
        </p:nvSpPr>
        <p:spPr>
          <a:xfrm>
            <a:off x="6806307" y="8896942"/>
            <a:ext cx="1266745" cy="182944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23E5E-0B14-7B4F-8E65-0E8DEAF3CF45}"/>
              </a:ext>
            </a:extLst>
          </p:cNvPr>
          <p:cNvCxnSpPr>
            <a:cxnSpLocks/>
          </p:cNvCxnSpPr>
          <p:nvPr/>
        </p:nvCxnSpPr>
        <p:spPr>
          <a:xfrm flipH="1">
            <a:off x="6732165" y="9984662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77297-76D3-FA47-8F9B-15AABC1AC8D9}"/>
              </a:ext>
            </a:extLst>
          </p:cNvPr>
          <p:cNvSpPr/>
          <p:nvPr/>
        </p:nvSpPr>
        <p:spPr>
          <a:xfrm>
            <a:off x="9688398" y="7981065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0EBA6-9D64-8747-8299-EF34C821E23F}"/>
              </a:ext>
            </a:extLst>
          </p:cNvPr>
          <p:cNvCxnSpPr>
            <a:cxnSpLocks/>
          </p:cNvCxnSpPr>
          <p:nvPr/>
        </p:nvCxnSpPr>
        <p:spPr>
          <a:xfrm flipH="1">
            <a:off x="9446470" y="8512998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47BE9-0939-EC4C-A0CF-BCFCDB9219B6}"/>
              </a:ext>
            </a:extLst>
          </p:cNvPr>
          <p:cNvSpPr/>
          <p:nvPr/>
        </p:nvSpPr>
        <p:spPr>
          <a:xfrm>
            <a:off x="9713669" y="9500617"/>
            <a:ext cx="1266745" cy="10963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619E55-491C-5F42-92DF-0EC0D778BCB4}"/>
              </a:ext>
            </a:extLst>
          </p:cNvPr>
          <p:cNvCxnSpPr>
            <a:cxnSpLocks/>
          </p:cNvCxnSpPr>
          <p:nvPr/>
        </p:nvCxnSpPr>
        <p:spPr>
          <a:xfrm flipH="1">
            <a:off x="9500014" y="9954434"/>
            <a:ext cx="1800028" cy="0"/>
          </a:xfrm>
          <a:prstGeom prst="line">
            <a:avLst/>
          </a:prstGeom>
          <a:ln w="107950"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0074E-3C11-4F4E-B750-19551E3EE30C}"/>
              </a:ext>
            </a:extLst>
          </p:cNvPr>
          <p:cNvSpPr/>
          <p:nvPr/>
        </p:nvSpPr>
        <p:spPr>
          <a:xfrm>
            <a:off x="11762970" y="10395371"/>
            <a:ext cx="4646803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F72549-CD58-DA47-B664-DA16198CEFEE}"/>
              </a:ext>
            </a:extLst>
          </p:cNvPr>
          <p:cNvSpPr/>
          <p:nvPr/>
        </p:nvSpPr>
        <p:spPr>
          <a:xfrm>
            <a:off x="12088018" y="10070140"/>
            <a:ext cx="1652349" cy="187451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oogle Shape;202;p13">
            <a:extLst>
              <a:ext uri="{FF2B5EF4-FFF2-40B4-BE49-F238E27FC236}">
                <a16:creationId xmlns:a16="http://schemas.microsoft.com/office/drawing/2014/main" id="{154699A9-7FCA-724C-91DE-741CE2808BD0}"/>
              </a:ext>
            </a:extLst>
          </p:cNvPr>
          <p:cNvCxnSpPr>
            <a:cxnSpLocks/>
          </p:cNvCxnSpPr>
          <p:nvPr/>
        </p:nvCxnSpPr>
        <p:spPr>
          <a:xfrm flipV="1">
            <a:off x="11846816" y="10220006"/>
            <a:ext cx="2040960" cy="1012762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" name="Google Shape;202;p13">
            <a:extLst>
              <a:ext uri="{FF2B5EF4-FFF2-40B4-BE49-F238E27FC236}">
                <a16:creationId xmlns:a16="http://schemas.microsoft.com/office/drawing/2014/main" id="{FA55A6E1-E3E8-174F-8801-F6292B1C214A}"/>
              </a:ext>
            </a:extLst>
          </p:cNvPr>
          <p:cNvCxnSpPr>
            <a:cxnSpLocks/>
          </p:cNvCxnSpPr>
          <p:nvPr/>
        </p:nvCxnSpPr>
        <p:spPr>
          <a:xfrm flipV="1">
            <a:off x="14670332" y="8723546"/>
            <a:ext cx="2961294" cy="1103078"/>
          </a:xfrm>
          <a:prstGeom prst="straightConnector1">
            <a:avLst/>
          </a:prstGeom>
          <a:noFill/>
          <a:ln w="1270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0E4166-F09F-234C-B97D-A7F2252828B9}"/>
              </a:ext>
            </a:extLst>
          </p:cNvPr>
          <p:cNvSpPr/>
          <p:nvPr/>
        </p:nvSpPr>
        <p:spPr>
          <a:xfrm>
            <a:off x="12086799" y="2735613"/>
            <a:ext cx="3532909" cy="150869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7d530a7d_1_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DEMO!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714</Words>
  <Application>Microsoft Macintosh PowerPoint</Application>
  <PresentationFormat>Custom</PresentationFormat>
  <Paragraphs>79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Helvetica Neue</vt:lpstr>
      <vt:lpstr>Helvetica Neue Light</vt:lpstr>
      <vt:lpstr>Calibri</vt:lpstr>
      <vt:lpstr>Arial</vt:lpstr>
      <vt:lpstr>White</vt:lpstr>
      <vt:lpstr>Gitflow</vt:lpstr>
      <vt:lpstr>By the end of this lesson, you will be able to:</vt:lpstr>
      <vt:lpstr>Why do we Need Gitflow?</vt:lpstr>
      <vt:lpstr>Gitflow is a way of using Git and GitHub</vt:lpstr>
      <vt:lpstr>How It Works</vt:lpstr>
      <vt:lpstr>2. Create a feature branch from develop</vt:lpstr>
      <vt:lpstr>3. Merge into Develop</vt:lpstr>
      <vt:lpstr>4. Merge into main</vt:lpstr>
      <vt:lpstr>PowerPoint Presentation</vt:lpstr>
      <vt:lpstr>Summary of process to add a feature</vt:lpstr>
      <vt:lpstr>Git Commands</vt:lpstr>
      <vt:lpstr>PowerPoint Presentation</vt:lpstr>
      <vt:lpstr>How Git Works (two analogies):</vt:lpstr>
      <vt:lpstr>Class-sourced Vocabulary List</vt:lpstr>
      <vt:lpstr>Feature done: Pull Request</vt:lpstr>
      <vt:lpstr>Feature done: Pull Request</vt:lpstr>
      <vt:lpstr>Feature done: Pull Request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Gitflow</dc:title>
  <cp:lastModifiedBy>Microsoft Office User</cp:lastModifiedBy>
  <cp:revision>13</cp:revision>
  <dcterms:modified xsi:type="dcterms:W3CDTF">2023-07-05T21:42:13Z</dcterms:modified>
</cp:coreProperties>
</file>